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5" r:id="rId4"/>
    <p:sldId id="266" r:id="rId5"/>
    <p:sldId id="267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58" r:id="rId15"/>
    <p:sldId id="279" r:id="rId16"/>
    <p:sldId id="280" r:id="rId17"/>
    <p:sldId id="281" r:id="rId18"/>
    <p:sldId id="282" r:id="rId19"/>
    <p:sldId id="278" r:id="rId20"/>
    <p:sldId id="260" r:id="rId2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2970885"/>
            <a:ext cx="7772400" cy="859205"/>
          </a:xfrm>
          <a:effectLst>
            <a:outerShdw blurRad="50800" dist="38100" dir="2700000" algn="tl" rotWithShape="0">
              <a:schemeClr val="tx1">
                <a:alpha val="55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3887115"/>
            <a:ext cx="6400800" cy="45811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6413609" cy="584623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4655"/>
            <a:ext cx="8229600" cy="407150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580048"/>
            <a:ext cx="7329840" cy="558377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0033"/>
            <a:ext cx="6404460" cy="584622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65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4517"/>
            <a:ext cx="4040188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5465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84517"/>
            <a:ext cx="4041775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2E2F3-A957-4897-AE39-228CC061DCDB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>
                <a:latin typeface="Jokerman" panose="04090605060D06020702" pitchFamily="82" charset="0"/>
              </a:rPr>
              <a:t>Zelenina a ovocie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sk-SK" sz="14400" b="1" dirty="0" smtClean="0">
                <a:latin typeface="Informal Roman" panose="030604020304060B0204" pitchFamily="66" charset="0"/>
              </a:rPr>
              <a:t>Základná škola Jána Amosa Komenského</a:t>
            </a:r>
          </a:p>
          <a:p>
            <a:r>
              <a:rPr lang="sk-SK" sz="14400" b="1" dirty="0" smtClean="0">
                <a:latin typeface="Informal Roman" panose="030604020304060B0204" pitchFamily="66" charset="0"/>
              </a:rPr>
              <a:t>Nová cesta 9</a:t>
            </a:r>
          </a:p>
          <a:p>
            <a:r>
              <a:rPr lang="sk-SK" sz="14400" b="1" dirty="0" smtClean="0">
                <a:latin typeface="Informal Roman" panose="030604020304060B0204" pitchFamily="66" charset="0"/>
              </a:rPr>
              <a:t>Tvrdošovce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="" xmlns:p14="http://schemas.microsoft.com/office/powerpoint/2010/main" val="298439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dirty="0" smtClean="0">
                <a:latin typeface="Jokerman" panose="04090605060D06020702" pitchFamily="82" charset="0"/>
              </a:rPr>
              <a:t>Základná škola J.A. Komenského</a:t>
            </a:r>
            <a:endParaRPr lang="sk-SK" sz="2800" dirty="0">
              <a:latin typeface="Jokerman" panose="04090605060D06020702" pitchFamily="8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 smtClean="0"/>
              <a:t> </a:t>
            </a:r>
            <a:r>
              <a:rPr lang="sk-SK" dirty="0"/>
              <a:t> </a:t>
            </a:r>
            <a:r>
              <a:rPr lang="sk-SK" dirty="0">
                <a:latin typeface="Jokerman" panose="04090605060D06020702" pitchFamily="82" charset="0"/>
              </a:rPr>
              <a:t>*Ovocná ochutnávka 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Zeleninové tajomstvá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err="1" smtClean="0">
                <a:latin typeface="Jokerman" panose="04090605060D06020702" pitchFamily="82" charset="0"/>
              </a:rPr>
              <a:t>Exurzia</a:t>
            </a:r>
            <a:r>
              <a:rPr lang="sk-SK" dirty="0" smtClean="0">
                <a:latin typeface="Jokerman" panose="04090605060D06020702" pitchFamily="82" charset="0"/>
              </a:rPr>
              <a:t> </a:t>
            </a:r>
            <a:r>
              <a:rPr lang="sk-SK" dirty="0">
                <a:latin typeface="Jokerman" panose="04090605060D06020702" pitchFamily="82" charset="0"/>
              </a:rPr>
              <a:t>v sade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smtClean="0">
                <a:latin typeface="Jokerman" panose="04090605060D06020702" pitchFamily="82" charset="0"/>
              </a:rPr>
              <a:t>Oberanie </a:t>
            </a:r>
            <a:r>
              <a:rPr lang="sk-SK" dirty="0">
                <a:latin typeface="Jokerman" panose="04090605060D06020702" pitchFamily="82" charset="0"/>
              </a:rPr>
              <a:t>jabĺk v sade nášho </a:t>
            </a:r>
            <a:r>
              <a:rPr lang="sk-SK" dirty="0" err="1" smtClean="0">
                <a:latin typeface="Jokerman" panose="04090605060D06020702" pitchFamily="82" charset="0"/>
              </a:rPr>
              <a:t>poľnohospod</a:t>
            </a:r>
            <a:r>
              <a:rPr lang="sk-SK" dirty="0" smtClean="0">
                <a:latin typeface="Jokerman" panose="04090605060D06020702" pitchFamily="82" charset="0"/>
              </a:rPr>
              <a:t>. </a:t>
            </a:r>
            <a:r>
              <a:rPr lang="sk-SK" dirty="0">
                <a:latin typeface="Jokerman" panose="04090605060D06020702" pitchFamily="82" charset="0"/>
              </a:rPr>
              <a:t>družstva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*Deň jablka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err="1" smtClean="0">
                <a:latin typeface="Jokerman" panose="04090605060D06020702" pitchFamily="82" charset="0"/>
              </a:rPr>
              <a:t>Jabl´čkové</a:t>
            </a:r>
            <a:r>
              <a:rPr lang="sk-SK" dirty="0" smtClean="0">
                <a:latin typeface="Jokerman" panose="04090605060D06020702" pitchFamily="82" charset="0"/>
              </a:rPr>
              <a:t> desiate a </a:t>
            </a:r>
            <a:r>
              <a:rPr lang="sk-SK" dirty="0">
                <a:latin typeface="Jokerman" panose="04090605060D06020702" pitchFamily="82" charset="0"/>
              </a:rPr>
              <a:t>ovocný džús z nášho sadu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smtClean="0">
                <a:latin typeface="Jokerman" panose="04090605060D06020702" pitchFamily="82" charset="0"/>
              </a:rPr>
              <a:t>Deň </a:t>
            </a:r>
            <a:r>
              <a:rPr lang="sk-SK" dirty="0">
                <a:latin typeface="Jokerman" panose="04090605060D06020702" pitchFamily="82" charset="0"/>
              </a:rPr>
              <a:t>s rakytníkom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* Výstava Plody </a:t>
            </a:r>
            <a:r>
              <a:rPr lang="sk-SK" dirty="0" smtClean="0">
                <a:latin typeface="Jokerman" panose="04090605060D06020702" pitchFamily="82" charset="0"/>
              </a:rPr>
              <a:t>jesene</a:t>
            </a:r>
          </a:p>
          <a:p>
            <a:pPr marL="0" indent="0">
              <a:buNone/>
            </a:pPr>
            <a:r>
              <a:rPr lang="sk-SK" dirty="0" smtClean="0">
                <a:latin typeface="Jokerman" panose="04090605060D06020702" pitchFamily="82" charset="0"/>
              </a:rPr>
              <a:t> *Pečenie cukinového koláča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</a:t>
            </a:r>
            <a:r>
              <a:rPr lang="sk-SK" dirty="0" smtClean="0">
                <a:latin typeface="Jokerman" panose="04090605060D06020702" pitchFamily="82" charset="0"/>
              </a:rPr>
              <a:t>* Mrkvová nátierka</a:t>
            </a:r>
          </a:p>
          <a:p>
            <a:pPr marL="0" indent="0">
              <a:buNone/>
            </a:pPr>
            <a:r>
              <a:rPr lang="sk-SK" dirty="0">
                <a:latin typeface="Jokerman" panose="04090605060D06020702" pitchFamily="82" charset="0"/>
              </a:rPr>
              <a:t> </a:t>
            </a:r>
            <a:r>
              <a:rPr lang="sk-SK" dirty="0" smtClean="0">
                <a:latin typeface="Jokerman" panose="04090605060D06020702" pitchFamily="82" charset="0"/>
              </a:rPr>
              <a:t>* </a:t>
            </a:r>
            <a:r>
              <a:rPr lang="sk-SK" dirty="0">
                <a:latin typeface="Jokerman" panose="04090605060D06020702" pitchFamily="82" charset="0"/>
              </a:rPr>
              <a:t>S</a:t>
            </a:r>
            <a:r>
              <a:rPr lang="sk-SK" dirty="0" smtClean="0">
                <a:latin typeface="Jokerman" panose="04090605060D06020702" pitchFamily="82" charset="0"/>
              </a:rPr>
              <a:t>ušenie ovocia</a:t>
            </a:r>
          </a:p>
          <a:p>
            <a:pPr marL="0" indent="0">
              <a:buNone/>
            </a:pPr>
            <a:r>
              <a:rPr lang="sk-SK" dirty="0" smtClean="0">
                <a:latin typeface="Jokerman" panose="04090605060D06020702" pitchFamily="82" charset="0"/>
              </a:rPr>
              <a:t> * Ako na to, aby ostalo ovocie a zelenina čo najdlhšie fit</a:t>
            </a:r>
          </a:p>
          <a:p>
            <a:pPr marL="0" indent="0">
              <a:buNone/>
            </a:pPr>
            <a:endParaRPr lang="sk-SK" dirty="0">
              <a:latin typeface="Jokerman" panose="04090605060D06020702" pitchFamily="82" charset="0"/>
            </a:endParaRPr>
          </a:p>
          <a:p>
            <a:pPr marL="0" indent="0">
              <a:buNone/>
            </a:pPr>
            <a:endParaRPr lang="sk-SK" dirty="0" smtClean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37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484784"/>
            <a:ext cx="8685605" cy="584623"/>
          </a:xfrm>
        </p:spPr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Ovocná ochutnávka. 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>
                <a:latin typeface="Jokerman" panose="04090605060D06020702" pitchFamily="82" charset="0"/>
              </a:rPr>
              <a:t>aktivita je určená pre deti z ročníkov 1.-4.</a:t>
            </a:r>
          </a:p>
          <a:p>
            <a:r>
              <a:rPr lang="sk-SK" dirty="0">
                <a:latin typeface="Jokerman" panose="04090605060D06020702" pitchFamily="82" charset="0"/>
              </a:rPr>
              <a:t>Zúčastnilo sa jej 95 detí</a:t>
            </a:r>
          </a:p>
          <a:p>
            <a:r>
              <a:rPr lang="sk-SK" i="1" dirty="0">
                <a:latin typeface="Jokerman" panose="04090605060D06020702" pitchFamily="82" charset="0"/>
              </a:rPr>
              <a:t>Deti si priniesli do školy chutné ovocie. Po rozhovore o tom, kde rastie, kedy sa zbiera </a:t>
            </a:r>
            <a:r>
              <a:rPr lang="sk-SK" i="1" dirty="0" smtClean="0">
                <a:latin typeface="Jokerman" panose="04090605060D06020702" pitchFamily="82" charset="0"/>
              </a:rPr>
              <a:t>si </a:t>
            </a:r>
            <a:r>
              <a:rPr lang="sk-SK" i="1" dirty="0">
                <a:latin typeface="Jokerman" panose="04090605060D06020702" pitchFamily="82" charset="0"/>
              </a:rPr>
              <a:t>ovocie nakrájali a </a:t>
            </a:r>
            <a:r>
              <a:rPr lang="sk-SK" i="1" dirty="0" smtClean="0">
                <a:latin typeface="Jokerman" panose="04090605060D06020702" pitchFamily="82" charset="0"/>
              </a:rPr>
              <a:t>ochutnávali </a:t>
            </a:r>
            <a:r>
              <a:rPr lang="sk-SK" i="1" dirty="0">
                <a:latin typeface="Jokerman" panose="04090605060D06020702" pitchFamily="82" charset="0"/>
              </a:rPr>
              <a:t>kúsky dobrôtok. Každý, kto </a:t>
            </a:r>
            <a:r>
              <a:rPr lang="sk-SK" i="1" dirty="0" smtClean="0">
                <a:latin typeface="Jokerman" panose="04090605060D06020702" pitchFamily="82" charset="0"/>
              </a:rPr>
              <a:t>pekne </a:t>
            </a:r>
            <a:r>
              <a:rPr lang="sk-SK" i="1" dirty="0" err="1" smtClean="0">
                <a:latin typeface="Jokerman" panose="04090605060D06020702" pitchFamily="82" charset="0"/>
              </a:rPr>
              <a:t>pracovaldostal</a:t>
            </a:r>
            <a:r>
              <a:rPr lang="sk-SK" i="1" dirty="0" smtClean="0">
                <a:latin typeface="Jokerman" panose="04090605060D06020702" pitchFamily="82" charset="0"/>
              </a:rPr>
              <a:t> </a:t>
            </a:r>
            <a:r>
              <a:rPr lang="sk-SK" i="1" dirty="0">
                <a:latin typeface="Jokerman" panose="04090605060D06020702" pitchFamily="82" charset="0"/>
              </a:rPr>
              <a:t>diplom znalca ovocia, ktorý si mohol </a:t>
            </a:r>
            <a:r>
              <a:rPr lang="sk-SK" i="1" dirty="0" smtClean="0">
                <a:latin typeface="Jokerman" panose="04090605060D06020702" pitchFamily="82" charset="0"/>
              </a:rPr>
              <a:t>vyfarbiť.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="" xmlns:p14="http://schemas.microsoft.com/office/powerpoint/2010/main" val="405600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>
                <a:latin typeface="Jokerman" panose="04090605060D06020702" pitchFamily="82" charset="0"/>
              </a:rPr>
              <a:t>Ovocná ochutnávka. </a:t>
            </a:r>
            <a:endParaRPr lang="sk-SK" dirty="0"/>
          </a:p>
        </p:txBody>
      </p:sp>
      <p:pic>
        <p:nvPicPr>
          <p:cNvPr id="10" name="Zástupný symbol obsahu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" y="2070447"/>
            <a:ext cx="2426593" cy="1819945"/>
          </a:xfr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060848"/>
            <a:ext cx="3995936" cy="299695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61048"/>
            <a:ext cx="3563888" cy="2672916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872911"/>
            <a:ext cx="3827917" cy="28709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8746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Zeleninové </a:t>
            </a:r>
            <a:r>
              <a:rPr lang="sk-SK" dirty="0" smtClean="0">
                <a:latin typeface="Jokerman" panose="04090605060D06020702" pitchFamily="82" charset="0"/>
              </a:rPr>
              <a:t>tajomstvá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i="1" dirty="0" smtClean="0"/>
              <a:t>*deti si pripravili chutné pohostenie v rámci zeleninového dňa </a:t>
            </a:r>
            <a:endParaRPr lang="sk-SK" i="1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8" y="3068960"/>
            <a:ext cx="6236185" cy="3507854"/>
          </a:xfrm>
          <a:prstGeom prst="rect">
            <a:avLst/>
          </a:prstGeom>
        </p:spPr>
      </p:pic>
      <p:pic>
        <p:nvPicPr>
          <p:cNvPr id="6" name="Zástupný symbol obsah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365326"/>
            <a:ext cx="3547492" cy="19954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6180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 * </a:t>
            </a:r>
            <a:r>
              <a:rPr lang="sk-SK" dirty="0" err="1">
                <a:latin typeface="Jokerman" panose="04090605060D06020702" pitchFamily="82" charset="0"/>
              </a:rPr>
              <a:t>Exurzia</a:t>
            </a:r>
            <a:r>
              <a:rPr lang="sk-SK" dirty="0">
                <a:latin typeface="Jokerman" panose="04090605060D06020702" pitchFamily="82" charset="0"/>
              </a:rPr>
              <a:t> v </a:t>
            </a:r>
            <a:r>
              <a:rPr lang="sk-SK" dirty="0" smtClean="0">
                <a:latin typeface="Jokerman" panose="04090605060D06020702" pitchFamily="82" charset="0"/>
              </a:rPr>
              <a:t>sade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V jedno pekné dopoludnie sa deti vybrali do nášho sadu, kde im odborníci porozprávali o plodoch, ktoré sa u nás v obci pestujú.</a:t>
            </a:r>
          </a:p>
          <a:p>
            <a:r>
              <a:rPr lang="sk-SK" sz="2000" i="1" dirty="0" smtClean="0"/>
              <a:t>* aktivity sa zúčastnili deti 1.-6. ročníka = 193 detí</a:t>
            </a:r>
            <a:endParaRPr lang="sk-SK" sz="2000" i="1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40" y="4293096"/>
            <a:ext cx="3995936" cy="267496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140969"/>
            <a:ext cx="2771799" cy="1855502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512" y="3140968"/>
            <a:ext cx="3066055" cy="205248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0" y="4617065"/>
            <a:ext cx="3275856" cy="21929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996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757613" cy="584623"/>
          </a:xfrm>
        </p:spPr>
        <p:txBody>
          <a:bodyPr>
            <a:normAutofit/>
          </a:bodyPr>
          <a:lstStyle/>
          <a:p>
            <a:r>
              <a:rPr lang="sk-SK" sz="2700" dirty="0">
                <a:latin typeface="Jokerman" panose="04090605060D06020702" pitchFamily="82" charset="0"/>
              </a:rPr>
              <a:t>* Oberanie jabĺk v sade nášho </a:t>
            </a:r>
            <a:r>
              <a:rPr lang="sk-SK" sz="2700" dirty="0" err="1">
                <a:latin typeface="Jokerman" panose="04090605060D06020702" pitchFamily="82" charset="0"/>
              </a:rPr>
              <a:t>poľnohospod</a:t>
            </a:r>
            <a:r>
              <a:rPr lang="sk-SK" sz="2700" dirty="0">
                <a:latin typeface="Jokerman" panose="04090605060D06020702" pitchFamily="82" charset="0"/>
              </a:rPr>
              <a:t>. </a:t>
            </a:r>
            <a:r>
              <a:rPr lang="sk-SK" sz="2700" dirty="0" smtClean="0">
                <a:latin typeface="Jokerman" panose="04090605060D06020702" pitchFamily="82" charset="0"/>
              </a:rPr>
              <a:t>družstva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b="1" i="1" dirty="0" smtClean="0"/>
              <a:t>Na pláne sme nemali len </a:t>
            </a:r>
            <a:r>
              <a:rPr lang="sk-SK" sz="2000" b="1" i="1" dirty="0" err="1" smtClean="0"/>
              <a:t>pozeračky</a:t>
            </a:r>
            <a:r>
              <a:rPr lang="sk-SK" sz="2000" b="1" i="1" dirty="0" smtClean="0"/>
              <a:t>, ale aj praktické oberačky </a:t>
            </a:r>
            <a:r>
              <a:rPr lang="sk-SK" sz="2000" b="1" i="1" dirty="0" smtClean="0">
                <a:sym typeface="Wingdings" panose="05000000000000000000" pitchFamily="2" charset="2"/>
              </a:rPr>
              <a:t></a:t>
            </a:r>
            <a:endParaRPr lang="sk-SK" sz="2000" b="1" i="1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420888"/>
            <a:ext cx="4533234" cy="303464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12976"/>
            <a:ext cx="4824536" cy="32296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852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Deň </a:t>
            </a:r>
            <a:r>
              <a:rPr lang="sk-SK" dirty="0" smtClean="0">
                <a:latin typeface="Jokerman" panose="04090605060D06020702" pitchFamily="82" charset="0"/>
              </a:rPr>
              <a:t>jablka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Každoročne si pripomíname Deň jablka, ktorý pripadá na 21.10. Aktivity sú pripravené pre všetky deti z 1.-4. ročníka. Výstupom môžu byť aj takéto dielka. </a:t>
            </a:r>
            <a:endParaRPr lang="sk-SK" sz="2000" i="1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15918" y="3832961"/>
            <a:ext cx="2592890" cy="345718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845953"/>
            <a:ext cx="3009035" cy="401204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12697">
            <a:off x="566073" y="3055052"/>
            <a:ext cx="1969070" cy="26254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4047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99" y="1412776"/>
            <a:ext cx="9153149" cy="584623"/>
          </a:xfrm>
        </p:spPr>
        <p:txBody>
          <a:bodyPr>
            <a:normAutofit/>
          </a:bodyPr>
          <a:lstStyle/>
          <a:p>
            <a:r>
              <a:rPr lang="sk-SK" sz="2800" dirty="0" err="1">
                <a:latin typeface="Jokerman" panose="04090605060D06020702" pitchFamily="82" charset="0"/>
              </a:rPr>
              <a:t>Jabl´čkové</a:t>
            </a:r>
            <a:r>
              <a:rPr lang="sk-SK" sz="2800" dirty="0">
                <a:latin typeface="Jokerman" panose="04090605060D06020702" pitchFamily="82" charset="0"/>
              </a:rPr>
              <a:t> desiate a ovocný džús z nášho sadu</a:t>
            </a:r>
            <a:endParaRPr lang="sk-SK" sz="28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i="1" dirty="0" smtClean="0"/>
              <a:t>Každý týždeň dostanú naše deti pohár jablkového džúsu a jedno jabĺčko zdarma ako vitamínovú desiatu. Prirodzene tak pestujeme zdravý návyk, veď v kolektíve nám predsa lepšie chutí.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57199" y="3479905"/>
            <a:ext cx="2718906" cy="362520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5"/>
            <a:ext cx="3608387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94100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Deň s </a:t>
            </a:r>
            <a:r>
              <a:rPr lang="sk-SK" dirty="0" smtClean="0">
                <a:latin typeface="Jokerman" panose="04090605060D06020702" pitchFamily="82" charset="0"/>
              </a:rPr>
              <a:t>rakytníkom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Počas dopoludnia v tomto týždni sa deti mohli dozvedieť viac aj o rakytníku, ktorý pestuje naše poľnohospodárske družstvo. Boli sme sa naň aj pozrieť, ale pár informácii navyše sa vždy hodí. Aktivity sa zúčastnilo na dve etapy 113 detí</a:t>
            </a:r>
            <a:endParaRPr lang="sk-SK" sz="2000" i="1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91194"/>
            <a:ext cx="4032448" cy="3024336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491194"/>
            <a:ext cx="4248472" cy="31863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626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Výstava Plody </a:t>
            </a:r>
            <a:r>
              <a:rPr lang="sk-SK" dirty="0" smtClean="0">
                <a:latin typeface="Jokerman" panose="04090605060D06020702" pitchFamily="82" charset="0"/>
              </a:rPr>
              <a:t>jesene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Vďaka tvorivým deťom a ich rodičom môžeme každoročne obdivovať v našom vestibule krásne výrobky z toho, čo nám pani Jeseň vykúzli v našich záhradách. Do aktivity sa môžu zapojiť všetky deti našej školy .</a:t>
            </a:r>
          </a:p>
          <a:p>
            <a:endParaRPr lang="sk-SK" sz="2000" i="1" dirty="0"/>
          </a:p>
        </p:txBody>
      </p:sp>
      <p:pic>
        <p:nvPicPr>
          <p:cNvPr id="4" name="Obrázok 3" descr="DSC_0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996952"/>
            <a:ext cx="3379418" cy="2244539"/>
          </a:xfrm>
          <a:prstGeom prst="rect">
            <a:avLst/>
          </a:prstGeom>
        </p:spPr>
      </p:pic>
      <p:pic>
        <p:nvPicPr>
          <p:cNvPr id="5" name="Obrázok 4" descr="DSC_00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2996952"/>
            <a:ext cx="2843808" cy="1888798"/>
          </a:xfrm>
          <a:prstGeom prst="rect">
            <a:avLst/>
          </a:prstGeom>
        </p:spPr>
      </p:pic>
      <p:pic>
        <p:nvPicPr>
          <p:cNvPr id="6" name="Obrázok 5" descr="DSC_09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2995334"/>
            <a:ext cx="2565502" cy="3862666"/>
          </a:xfrm>
          <a:prstGeom prst="rect">
            <a:avLst/>
          </a:prstGeom>
        </p:spPr>
      </p:pic>
      <p:pic>
        <p:nvPicPr>
          <p:cNvPr id="7" name="Obrázok 6" descr="DSC_09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4941168"/>
            <a:ext cx="2660956" cy="1767352"/>
          </a:xfrm>
          <a:prstGeom prst="rect">
            <a:avLst/>
          </a:prstGeom>
        </p:spPr>
      </p:pic>
      <p:pic>
        <p:nvPicPr>
          <p:cNvPr id="8" name="Obrázok 7" descr="DSC_09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5301208"/>
            <a:ext cx="2123728" cy="14105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05660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541589" cy="584623"/>
          </a:xfrm>
        </p:spPr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Mrkvová </a:t>
            </a:r>
            <a:r>
              <a:rPr lang="sk-SK" dirty="0" smtClean="0">
                <a:latin typeface="Jokerman" panose="04090605060D06020702" pitchFamily="82" charset="0"/>
              </a:rPr>
              <a:t>nátierka a kapustový šalát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Počas aktivít pre 5.-7. ročník si deti mohli pripraviť mrkvovú nátierku i výborný kapustový šalát. Aktivity sa zúčastnilo 104 detí.</a:t>
            </a:r>
            <a:endParaRPr lang="sk-SK" sz="2000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80928"/>
            <a:ext cx="3035829" cy="2276872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19364"/>
            <a:ext cx="3323861" cy="249289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397" y="2842202"/>
            <a:ext cx="4788024" cy="35910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15708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642" y="4106190"/>
            <a:ext cx="3690228" cy="276767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757613" cy="584623"/>
          </a:xfrm>
        </p:spPr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* Mrkvová nátierka a kapustový šalát</a:t>
            </a:r>
            <a:endParaRPr lang="sk-SK" dirty="0"/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4" y="3645024"/>
            <a:ext cx="3995936" cy="2996952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2" y="1988840"/>
            <a:ext cx="4572000" cy="1844824"/>
          </a:xfrm>
          <a:prstGeom prst="rect">
            <a:avLst/>
          </a:prstGeom>
        </p:spPr>
      </p:pic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0794">
            <a:off x="4337935" y="3367539"/>
            <a:ext cx="2282577" cy="1711933"/>
          </a:xfrm>
        </p:spPr>
      </p:pic>
    </p:spTree>
    <p:extLst>
      <p:ext uri="{BB962C8B-B14F-4D97-AF65-F5344CB8AC3E}">
        <p14:creationId xmlns="" xmlns:p14="http://schemas.microsoft.com/office/powerpoint/2010/main" val="2397752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>
                <a:latin typeface="Jokerman" panose="04090605060D06020702" pitchFamily="82" charset="0"/>
              </a:rPr>
              <a:t> </a:t>
            </a:r>
            <a:br>
              <a:rPr lang="sk-SK" dirty="0" smtClean="0">
                <a:latin typeface="Jokerman" panose="04090605060D06020702" pitchFamily="82" charset="0"/>
              </a:rPr>
            </a:br>
            <a:r>
              <a:rPr lang="sk-SK" dirty="0" smtClean="0">
                <a:latin typeface="Jokerman" panose="04090605060D06020702" pitchFamily="82" charset="0"/>
              </a:rPr>
              <a:t>Pečenie cuketového koláča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>
                <a:latin typeface="+mj-lt"/>
              </a:rPr>
              <a:t>Aktivita je určená </a:t>
            </a:r>
            <a:r>
              <a:rPr lang="sk-SK" sz="2000" i="1" dirty="0">
                <a:latin typeface="+mj-lt"/>
              </a:rPr>
              <a:t>p</a:t>
            </a:r>
            <a:r>
              <a:rPr lang="sk-SK" sz="2000" i="1" dirty="0" smtClean="0">
                <a:latin typeface="+mj-lt"/>
              </a:rPr>
              <a:t>re deti z ročníkov 5.-7.</a:t>
            </a:r>
          </a:p>
          <a:p>
            <a:r>
              <a:rPr lang="sk-SK" sz="2000" i="1" dirty="0" smtClean="0">
                <a:latin typeface="+mj-lt"/>
              </a:rPr>
              <a:t>Zúčastnilo sa jej 104 detí</a:t>
            </a:r>
          </a:p>
          <a:p>
            <a:r>
              <a:rPr lang="sk-SK" sz="2000" i="1" dirty="0" smtClean="0">
                <a:latin typeface="+mj-lt"/>
              </a:rPr>
              <a:t>Deti priniesli do školy cuketu, vajíčka, džem. Ďalšie suroviny sa nakúpili v predajni , kde boli označené slovenské výrobky a v družstevnej </a:t>
            </a:r>
            <a:r>
              <a:rPr lang="sk-SK" sz="2000" i="1" dirty="0" err="1" smtClean="0">
                <a:latin typeface="+mj-lt"/>
              </a:rPr>
              <a:t>bio</a:t>
            </a:r>
            <a:r>
              <a:rPr lang="sk-SK" sz="2000" i="1" dirty="0" smtClean="0">
                <a:latin typeface="+mj-lt"/>
              </a:rPr>
              <a:t> predajni. Po rozhovore o tom, ako si môžu pripraviť sladký, ale zdravý koláč, sa pustili do práce. Pri používaní jednotlivých surovín sa oboznámili  s ich vlastnosťami, obsahom vitamínov a pôsobení na organizmus.</a:t>
            </a:r>
          </a:p>
          <a:p>
            <a:r>
              <a:rPr lang="sk-SK" sz="2000" i="1" dirty="0" smtClean="0">
                <a:latin typeface="+mj-lt"/>
              </a:rPr>
              <a:t>Po upečení a dokončení  cuketového koláča  žiaci počkali, aby trochu vychladol a potom ochutnávali kúsky  s vysvetlením, že treba jesť menej, treba dať pozor na prejedanie sa.  </a:t>
            </a:r>
            <a:endParaRPr lang="sk-SK" sz="2000" i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25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k-SK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138436"/>
            <a:ext cx="2459765" cy="184482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20" y="2492896"/>
            <a:ext cx="3419872" cy="256490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224508"/>
            <a:ext cx="4355976" cy="1633491"/>
          </a:xfrm>
          <a:prstGeom prst="rect">
            <a:avLst/>
          </a:prstGeom>
        </p:spPr>
      </p:pic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7" y="1988840"/>
            <a:ext cx="4442817" cy="3332113"/>
          </a:xfrm>
        </p:spPr>
      </p:pic>
    </p:spTree>
    <p:extLst>
      <p:ext uri="{BB962C8B-B14F-4D97-AF65-F5344CB8AC3E}">
        <p14:creationId xmlns="" xmlns:p14="http://schemas.microsoft.com/office/powerpoint/2010/main" val="2698384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latin typeface="Jokerman" panose="04090605060D06020702" pitchFamily="82" charset="0"/>
              </a:rPr>
              <a:t> * Sušenie </a:t>
            </a:r>
            <a:r>
              <a:rPr lang="sk-SK" dirty="0" smtClean="0">
                <a:latin typeface="Jokerman" panose="04090605060D06020702" pitchFamily="82" charset="0"/>
              </a:rPr>
              <a:t>ovocia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i="1" dirty="0" smtClean="0"/>
              <a:t>Deti z 3.A si spestrili deň sušením jabĺčok .</a:t>
            </a:r>
            <a:endParaRPr lang="sk-SK" sz="2000" i="1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5" y="2492896"/>
            <a:ext cx="2808312" cy="210623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76" y="4641689"/>
            <a:ext cx="2627784" cy="197083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904019"/>
            <a:ext cx="3849514" cy="288713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944701"/>
            <a:ext cx="2699792" cy="20248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2535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8973637" cy="584623"/>
          </a:xfrm>
        </p:spPr>
        <p:txBody>
          <a:bodyPr>
            <a:noAutofit/>
          </a:bodyPr>
          <a:lstStyle/>
          <a:p>
            <a:r>
              <a:rPr lang="sk-SK" sz="2400" dirty="0">
                <a:latin typeface="Jokerman" panose="04090605060D06020702" pitchFamily="82" charset="0"/>
              </a:rPr>
              <a:t>Ako na to, aby ostalo ovocie a zelenina čo najdlhšie </a:t>
            </a:r>
            <a:r>
              <a:rPr lang="sk-SK" sz="2400" dirty="0" smtClean="0">
                <a:latin typeface="Jokerman" panose="04090605060D06020702" pitchFamily="82" charset="0"/>
              </a:rPr>
              <a:t>fit</a:t>
            </a:r>
            <a:endParaRPr lang="sk-SK" sz="2400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140968"/>
            <a:ext cx="2175048" cy="2900064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54747" y="1797982"/>
            <a:ext cx="3737440" cy="49832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81163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9045645" cy="584623"/>
          </a:xfrm>
        </p:spPr>
        <p:txBody>
          <a:bodyPr>
            <a:normAutofit/>
          </a:bodyPr>
          <a:lstStyle/>
          <a:p>
            <a:r>
              <a:rPr lang="sk-SK" sz="1400" dirty="0" smtClean="0"/>
              <a:t>Pán učiteľ  biológie  deťom z  nižších  ročníkov  predviedol  správne  uskladnenie  ovocia i zeleniny. Aktivity sa zúčastnilo 113 detí.</a:t>
            </a:r>
            <a:endParaRPr lang="sk-SK" sz="1400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76872"/>
            <a:ext cx="1836204" cy="2448272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83901" y="1764836"/>
            <a:ext cx="2232851" cy="297713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3652" y="3789288"/>
            <a:ext cx="2556888" cy="340918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988840"/>
            <a:ext cx="2930691" cy="390758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917" y="3913239"/>
            <a:ext cx="1641868" cy="218915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25123" y="4986271"/>
            <a:ext cx="1674187" cy="22322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64560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84976" cy="584623"/>
          </a:xfrm>
        </p:spPr>
        <p:txBody>
          <a:bodyPr>
            <a:normAutofit/>
          </a:bodyPr>
          <a:lstStyle/>
          <a:p>
            <a:r>
              <a:rPr lang="sk-SK" sz="2800" i="1" dirty="0" smtClean="0"/>
              <a:t>... aj takto sa dá „uskladňovať“ = záverečná ochutnávka</a:t>
            </a:r>
            <a:endParaRPr lang="sk-SK" sz="2800" i="1" dirty="0"/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72816"/>
            <a:ext cx="6780245" cy="5085184"/>
          </a:xfrm>
          <a:prstGeom prst="rect">
            <a:avLst/>
          </a:prstGeom>
        </p:spPr>
      </p:pic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3435527" cy="25758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4607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196752"/>
            <a:ext cx="6413609" cy="872655"/>
          </a:xfrm>
        </p:spPr>
        <p:txBody>
          <a:bodyPr>
            <a:normAutofit/>
          </a:bodyPr>
          <a:lstStyle/>
          <a:p>
            <a:r>
              <a:rPr lang="sk-SK" sz="3000" dirty="0">
                <a:latin typeface="Jokerman" panose="04090605060D06020702" pitchFamily="82" charset="0"/>
              </a:rPr>
              <a:t>Základná škola J.A. Komenského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>
                <a:latin typeface="Jokerman" panose="04090605060D06020702" pitchFamily="82" charset="0"/>
              </a:rPr>
              <a:t>Nová cesta 9, Tvrdošovce 94110</a:t>
            </a:r>
          </a:p>
          <a:p>
            <a:r>
              <a:rPr lang="sk-SK" sz="3200" dirty="0">
                <a:latin typeface="Jokerman" panose="04090605060D06020702" pitchFamily="82" charset="0"/>
              </a:rPr>
              <a:t>kontaktná osoba : Eva </a:t>
            </a:r>
            <a:r>
              <a:rPr lang="sk-SK" sz="3200" dirty="0" err="1">
                <a:latin typeface="Jokerman" panose="04090605060D06020702" pitchFamily="82" charset="0"/>
              </a:rPr>
              <a:t>Borbélyová</a:t>
            </a:r>
            <a:r>
              <a:rPr lang="sk-SK" sz="3200" dirty="0">
                <a:latin typeface="Jokerman" panose="04090605060D06020702" pitchFamily="82" charset="0"/>
              </a:rPr>
              <a:t>, </a:t>
            </a:r>
            <a:r>
              <a:rPr lang="sk-SK" sz="3200" dirty="0" err="1">
                <a:latin typeface="Jokerman" panose="04090605060D06020702" pitchFamily="82" charset="0"/>
              </a:rPr>
              <a:t>evickaal</a:t>
            </a:r>
            <a:r>
              <a:rPr lang="sk-SK" sz="3200" dirty="0">
                <a:latin typeface="Jokerman" panose="04090605060D06020702" pitchFamily="82" charset="0"/>
              </a:rPr>
              <a:t> @</a:t>
            </a:r>
            <a:r>
              <a:rPr lang="sk-SK" sz="3200" dirty="0" err="1">
                <a:latin typeface="Jokerman" panose="04090605060D06020702" pitchFamily="82" charset="0"/>
              </a:rPr>
              <a:t>centrum.sk</a:t>
            </a:r>
            <a:r>
              <a:rPr lang="sk-SK" sz="3200" dirty="0">
                <a:latin typeface="Jokerman" panose="04090605060D06020702" pitchFamily="82" charset="0"/>
              </a:rPr>
              <a:t>, 0907 105 426 </a:t>
            </a:r>
            <a:endParaRPr lang="sk-SK" sz="3200" i="1" dirty="0">
              <a:latin typeface="Jokerman" panose="04090605060D06020702" pitchFamily="82" charset="0"/>
            </a:endParaRPr>
          </a:p>
          <a:p>
            <a:r>
              <a:rPr lang="sk-SK" dirty="0" smtClean="0">
                <a:latin typeface="Jokerman" panose="04090605060D06020702" pitchFamily="82" charset="0"/>
              </a:rPr>
              <a:t>do </a:t>
            </a:r>
            <a:r>
              <a:rPr lang="sk-SK" dirty="0">
                <a:latin typeface="Jokerman" panose="04090605060D06020702" pitchFamily="82" charset="0"/>
              </a:rPr>
              <a:t>aktivity sa </a:t>
            </a:r>
            <a:r>
              <a:rPr lang="sk-SK" dirty="0" smtClean="0">
                <a:latin typeface="Jokerman" panose="04090605060D06020702" pitchFamily="82" charset="0"/>
              </a:rPr>
              <a:t>zapojilo 283</a:t>
            </a:r>
            <a:endParaRPr lang="sk-SK" dirty="0">
              <a:latin typeface="Jokerman" panose="04090605060D06020702" pitchFamily="82" charset="0"/>
            </a:endParaRPr>
          </a:p>
          <a:p>
            <a:r>
              <a:rPr lang="sk-SK" dirty="0">
                <a:latin typeface="Jokerman" panose="04090605060D06020702" pitchFamily="82" charset="0"/>
              </a:rPr>
              <a:t>Názov dennej témy je  ZELENINA A OVOCIE</a:t>
            </a:r>
          </a:p>
          <a:p>
            <a:r>
              <a:rPr lang="sk-SK" dirty="0">
                <a:latin typeface="Jokerman" panose="04090605060D06020702" pitchFamily="82" charset="0"/>
              </a:rPr>
              <a:t> celkový počet žiakov našej školy  je </a:t>
            </a:r>
            <a:r>
              <a:rPr lang="sk-SK" dirty="0" smtClean="0">
                <a:latin typeface="Jokerman" panose="04090605060D06020702" pitchFamily="82" charset="0"/>
              </a:rPr>
              <a:t>283 </a:t>
            </a:r>
            <a:r>
              <a:rPr lang="sk-SK" dirty="0">
                <a:latin typeface="Jokerman" panose="04090605060D06020702" pitchFamily="82" charset="0"/>
              </a:rPr>
              <a:t>detí</a:t>
            </a:r>
          </a:p>
          <a:p>
            <a:endParaRPr lang="sk-SK" dirty="0">
              <a:latin typeface="Jokerman" panose="04090605060D06020702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75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640</Words>
  <Application>Microsoft Office PowerPoint</Application>
  <PresentationFormat>Prezentácia na obrazovke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Motív Office</vt:lpstr>
      <vt:lpstr>Zelenina a ovocie</vt:lpstr>
      <vt:lpstr>Základná škola J.A. Komenského</vt:lpstr>
      <vt:lpstr>Ovocná ochutnávka.  </vt:lpstr>
      <vt:lpstr>Ovocná ochutnávka. </vt:lpstr>
      <vt:lpstr>* Zeleninové tajomstvá</vt:lpstr>
      <vt:lpstr> * Exurzia v sade</vt:lpstr>
      <vt:lpstr>* Oberanie jabĺk v sade nášho poľnohospod. družstva</vt:lpstr>
      <vt:lpstr>Deň jablka</vt:lpstr>
      <vt:lpstr>Jabl´čkové desiate a ovocný džús z nášho sadu</vt:lpstr>
      <vt:lpstr>* Deň s rakytníkom</vt:lpstr>
      <vt:lpstr>Výstava Plody jesene</vt:lpstr>
      <vt:lpstr>* Mrkvová nátierka a kapustový šalát</vt:lpstr>
      <vt:lpstr>* Mrkvová nátierka a kapustový šalát</vt:lpstr>
      <vt:lpstr>  Pečenie cuketového koláča </vt:lpstr>
      <vt:lpstr>Snímka 15</vt:lpstr>
      <vt:lpstr> * Sušenie ovocia</vt:lpstr>
      <vt:lpstr>Ako na to, aby ostalo ovocie a zelenina čo najdlhšie fit</vt:lpstr>
      <vt:lpstr>Pán učiteľ  biológie  deťom z  nižších  ročníkov  predviedol  správne  uskladnenie  ovocia i zeleniny. Aktivity sa zúčastnilo 113 detí.</vt:lpstr>
      <vt:lpstr>... aj takto sa dá „uskladňovať“ = záverečná ochutnávka</vt:lpstr>
      <vt:lpstr>Základná škola J.A. Komenského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Zelenina a ovocie</dc:title>
  <dc:creator>asus</dc:creator>
  <cp:lastModifiedBy>SPPK</cp:lastModifiedBy>
  <cp:revision>30</cp:revision>
  <dcterms:created xsi:type="dcterms:W3CDTF">2014-10-09T16:34:47Z</dcterms:created>
  <dcterms:modified xsi:type="dcterms:W3CDTF">2014-10-23T08:22:43Z</dcterms:modified>
</cp:coreProperties>
</file>